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2" r:id="rId10"/>
    <p:sldId id="261" r:id="rId11"/>
    <p:sldId id="267" r:id="rId12"/>
    <p:sldId id="269" r:id="rId13"/>
    <p:sldId id="270" r:id="rId14"/>
    <p:sldId id="271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1014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2708920"/>
            <a:ext cx="6912768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Развитие института наставничества на клинических базах по подготовке специалистов сестринской службы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4725144"/>
            <a:ext cx="6400800" cy="1201688"/>
          </a:xfrm>
        </p:spPr>
        <p:txBody>
          <a:bodyPr>
            <a:noAutofit/>
          </a:bodyPr>
          <a:lstStyle/>
          <a:p>
            <a:r>
              <a:rPr lang="ru-RU" sz="1800" spc="0" dirty="0" err="1" smtClean="0"/>
              <a:t>Еркинай</a:t>
            </a:r>
            <a:r>
              <a:rPr lang="ru-RU" sz="1800" spc="0" dirty="0" smtClean="0"/>
              <a:t> Баратова, </a:t>
            </a:r>
          </a:p>
          <a:p>
            <a:r>
              <a:rPr lang="ru-RU" sz="1800" spc="0" dirty="0" smtClean="0"/>
              <a:t>зам. директора по учебной работе Высшего многопрофильного медицинского колледжа «Туркестан»</a:t>
            </a:r>
            <a:endParaRPr lang="ru-RU" sz="1800" spc="0" dirty="0"/>
          </a:p>
        </p:txBody>
      </p:sp>
      <p:pic>
        <p:nvPicPr>
          <p:cNvPr id="1027" name="Picture 3" descr="C:\Documents and Settings\Admin\Мои документы\ЛОГОТИП\logo\logo png\college ru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1" y="285729"/>
            <a:ext cx="2143140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7264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Есть ли первые результаты осуществления проекта </a:t>
            </a:r>
            <a:r>
              <a:rPr lang="ru-RU" dirty="0" err="1" smtClean="0"/>
              <a:t>менторства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kk-KZ" sz="1800" b="0" dirty="0"/>
              <a:t>Первые результаты осуществления проекта менторства показали заинтересованность медсестер-менторов в реализации менторства и удовлетворенность ими условиями труда, нагрузкой и оплатой труда менторов согласно «Положения о менторе/менторстве» в Высшем многопрофильном медицинском колледже «Туркестан». </a:t>
            </a:r>
            <a:endParaRPr lang="kk-KZ" sz="1800" b="0" dirty="0" smtClean="0"/>
          </a:p>
          <a:p>
            <a:pPr marL="0" indent="0"/>
            <a:r>
              <a:rPr lang="kk-KZ" sz="1800" b="0" dirty="0" smtClean="0"/>
              <a:t>Сейчас </a:t>
            </a:r>
            <a:r>
              <a:rPr lang="kk-KZ" sz="1800" b="0" dirty="0"/>
              <a:t>на одного ментора приходится двое студентов прикладного бакалавриата, помимо стандартной оплаты труда 10% стимулирующий мотивационный компонент был выплачен менторам по результатам образовательной деятельности. Запланировано обучение других менторов для проведения других  клинических практик с учетом возрастания числа обучающихся в прикладном бакалавриате. </a:t>
            </a:r>
            <a:endParaRPr lang="ru-RU" sz="1800" b="0" dirty="0"/>
          </a:p>
        </p:txBody>
      </p:sp>
    </p:spTree>
    <p:extLst>
      <p:ext uri="{BB962C8B-B14F-4D97-AF65-F5344CB8AC3E}">
        <p14:creationId xmlns="" xmlns:p14="http://schemas.microsoft.com/office/powerpoint/2010/main" val="25935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Есть ли первые результаты осуществления проекта </a:t>
            </a:r>
            <a:r>
              <a:rPr lang="ru-RU" dirty="0" err="1" smtClean="0"/>
              <a:t>менторства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145295"/>
            <a:ext cx="7520940" cy="3579849"/>
          </a:xfrm>
        </p:spPr>
        <p:txBody>
          <a:bodyPr>
            <a:noAutofit/>
          </a:bodyPr>
          <a:lstStyle/>
          <a:p>
            <a:pPr marL="0" indent="0"/>
            <a:r>
              <a:rPr lang="kk-KZ" sz="1700" b="0" dirty="0" smtClean="0"/>
              <a:t>В </a:t>
            </a:r>
            <a:r>
              <a:rPr lang="kk-KZ" sz="1700" b="0" dirty="0"/>
              <a:t>рамках реализации пилотного проекта по разработке и внедрению новой модели сестринской службы в организациях практического здравоохранения – клинических базах высших медицинских колледжей Республики Казахстан институт менторства был развернут в 2018 году также и для внедрения универсальной-прогрессивной системы патронажного обслуживания беременных и детей. По этой программе национальными экспретами ЮНИСЕФ обучены трое медсестер-менторов, которые впоследствии каскадным методом обучили всех медсестер поликлиники. </a:t>
            </a:r>
            <a:endParaRPr lang="kk-KZ" sz="1700" b="0" dirty="0" smtClean="0"/>
          </a:p>
          <a:p>
            <a:pPr marL="0" indent="0"/>
            <a:r>
              <a:rPr lang="kk-KZ" sz="1700" b="0" dirty="0" smtClean="0"/>
              <a:t>Большой </a:t>
            </a:r>
            <a:r>
              <a:rPr lang="kk-KZ" sz="1700" b="0" dirty="0"/>
              <a:t>интерес к патронажной службе проявили и волонтеры из числа студентов прикладного бакалавриата и выпускных курсов медсестер технического и профессионального образования, которые связывают свое будущей с реализацией менторства в своей будущей профессиональной деятельности. </a:t>
            </a:r>
            <a:endParaRPr lang="ru-RU" sz="1700" b="0" dirty="0"/>
          </a:p>
        </p:txBody>
      </p:sp>
    </p:spTree>
    <p:extLst>
      <p:ext uri="{BB962C8B-B14F-4D97-AF65-F5344CB8AC3E}">
        <p14:creationId xmlns="" xmlns:p14="http://schemas.microsoft.com/office/powerpoint/2010/main" val="21068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C:\Documents and Settings\Admin\Рабочий стол\Nurlan\Новая папка (4)\DCIM\Фото\IMG-20180415-WA0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214422"/>
            <a:ext cx="2786082" cy="371477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7" name="Picture 13" descr="C:\Documents and Settings\Admin\Рабочий стол\Nurlan\Новая папка (4)\DCIM\Фото\IMG-20180119-WA00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2571769" cy="3429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8" name="Picture 14" descr="C:\Documents and Settings\Admin\Рабочий стол\Nurlan\Новая папка (4)\DCIM\Фото\IMG-20180219-WA0091.jpg"/>
          <p:cNvPicPr>
            <a:picLocks noChangeAspect="1" noChangeArrowheads="1"/>
          </p:cNvPicPr>
          <p:nvPr/>
        </p:nvPicPr>
        <p:blipFill>
          <a:blip r:embed="rId4">
            <a:lum bright="20000" contrast="30000"/>
          </a:blip>
          <a:srcRect l="25000" t="30000" r="13889" b="8000"/>
          <a:stretch>
            <a:fillRect/>
          </a:stretch>
        </p:blipFill>
        <p:spPr bwMode="auto">
          <a:xfrm>
            <a:off x="6143636" y="1428736"/>
            <a:ext cx="2643206" cy="3422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\Рабочий стол\Nurlan\Новая папка (4)\DCIM\Camera\20180522_165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357298"/>
            <a:ext cx="2643206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C:\Documents and Settings\Admin\Рабочий стол\Nurlan\Новая папка (4)\DCIM\Camera\20180523_1649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3452837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6" descr="C:\Documents and Settings\Admin\Рабочий стол\Nurlan\Новая папка (4)\DCIM\Camera\20180522_165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572008"/>
            <a:ext cx="3357586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8" descr="C:\Documents and Settings\Admin\Рабочий стол\Nurlan\Новая папка (4)\DCIM\Camera\20180523_1648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357166"/>
            <a:ext cx="3357586" cy="20145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C:\Documents and Settings\Admin\Рабочий стол\Nurlan\Новая папка (4)\DCIM\Camera\20180523_1600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500570"/>
            <a:ext cx="3500462" cy="21002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Admin\Рабочий стол\Nurlan\Новая папка (4)\DCIM\Camera\20180522_165415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2786050" y="1428736"/>
            <a:ext cx="2914670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5" descr="C:\Documents and Settings\Admin\Рабочий стол\Nurlan\Новая папка (4)\DCIM\Camera\20180522_165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500570"/>
            <a:ext cx="3714776" cy="22145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10" descr="C:\Documents and Settings\Admin\Рабочий стол\Nurlan\Новая папка (4)\DCIM\Camera\20180525_165331.jpg"/>
          <p:cNvPicPr>
            <a:picLocks noChangeAspect="1" noChangeArrowheads="1"/>
          </p:cNvPicPr>
          <p:nvPr/>
        </p:nvPicPr>
        <p:blipFill>
          <a:blip r:embed="rId4" cstate="print"/>
          <a:srcRect t="12500" b="32500"/>
          <a:stretch>
            <a:fillRect/>
          </a:stretch>
        </p:blipFill>
        <p:spPr bwMode="auto">
          <a:xfrm>
            <a:off x="142844" y="74454"/>
            <a:ext cx="3571900" cy="2355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1" descr="C:\Documents and Settings\Admin\Рабочий стол\Nurlan\Новая папка (4)\DCIM\Camera\20180524_1643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71414"/>
            <a:ext cx="3714776" cy="22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9" descr="C:\Documents and Settings\Admin\Рабочий стол\Nurlan\Новая папка (4)\DCIM\Camera\20180525_165250.jpg"/>
          <p:cNvPicPr>
            <a:picLocks noChangeAspect="1" noChangeArrowheads="1"/>
          </p:cNvPicPr>
          <p:nvPr/>
        </p:nvPicPr>
        <p:blipFill>
          <a:blip r:embed="rId6" cstate="print"/>
          <a:srcRect t="33333" b="22222"/>
          <a:stretch>
            <a:fillRect/>
          </a:stretch>
        </p:blipFill>
        <p:spPr bwMode="auto">
          <a:xfrm>
            <a:off x="5432982" y="4500570"/>
            <a:ext cx="3496735" cy="2291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7" y="2420888"/>
            <a:ext cx="5472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Благодарю за внимание!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32316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20940" cy="1368152"/>
          </a:xfrm>
        </p:spPr>
        <p:txBody>
          <a:bodyPr/>
          <a:lstStyle/>
          <a:p>
            <a:r>
              <a:rPr lang="ru-RU" dirty="0" smtClean="0"/>
              <a:t>50% </a:t>
            </a:r>
            <a:r>
              <a:rPr lang="ru-RU" cap="none" dirty="0" smtClean="0"/>
              <a:t>образовательной программы прикладного </a:t>
            </a:r>
            <a:r>
              <a:rPr lang="ru-RU" cap="none" dirty="0" err="1" smtClean="0"/>
              <a:t>бакалаврита</a:t>
            </a:r>
            <a:r>
              <a:rPr lang="ru-RU" cap="none" dirty="0" smtClean="0"/>
              <a:t> составляет клиническая практика: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2204865"/>
            <a:ext cx="7520940" cy="280831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1800" b="0" dirty="0" smtClean="0"/>
              <a:t>«</a:t>
            </a:r>
            <a:r>
              <a:rPr lang="ru-RU" sz="1800" b="0" dirty="0"/>
              <a:t>Безопасный уход и инфекционный контроль»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/>
              <a:t>«</a:t>
            </a:r>
            <a:r>
              <a:rPr lang="ru-RU" sz="1800" b="0" dirty="0"/>
              <a:t>Сестринский уход за женщинами и детьми»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/>
              <a:t>«</a:t>
            </a:r>
            <a:r>
              <a:rPr lang="ru-RU" sz="1800" b="0" dirty="0"/>
              <a:t>Сестринский уход на дому»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/>
              <a:t>«</a:t>
            </a:r>
            <a:r>
              <a:rPr lang="ru-RU" sz="1800" b="0" dirty="0"/>
              <a:t>Сестринское дело в ПМСП»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/>
              <a:t>«</a:t>
            </a:r>
            <a:r>
              <a:rPr lang="ru-RU" sz="1800" b="0" dirty="0"/>
              <a:t>Специализированный сестринский уход»</a:t>
            </a:r>
          </a:p>
          <a:p>
            <a:pPr>
              <a:buFont typeface="Arial" pitchFamily="34" charset="0"/>
              <a:buChar char="•"/>
            </a:pPr>
            <a:r>
              <a:rPr lang="ru-RU" sz="1800" b="0" dirty="0" smtClean="0"/>
              <a:t>«</a:t>
            </a:r>
            <a:r>
              <a:rPr lang="ru-RU" sz="1800" b="0" dirty="0"/>
              <a:t>Развитие навыков сестринского дела по элективным специальностям»</a:t>
            </a:r>
            <a:endParaRPr lang="ru-RU" b="0" dirty="0"/>
          </a:p>
          <a:p>
            <a:endParaRPr lang="ru-RU" b="0" dirty="0"/>
          </a:p>
        </p:txBody>
      </p:sp>
    </p:spTree>
    <p:extLst>
      <p:ext uri="{BB962C8B-B14F-4D97-AF65-F5344CB8AC3E}">
        <p14:creationId xmlns="" xmlns:p14="http://schemas.microsoft.com/office/powerpoint/2010/main" val="2425530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Институт </a:t>
            </a:r>
            <a:r>
              <a:rPr lang="ru-RU" dirty="0" err="1" smtClean="0"/>
              <a:t>менторства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0" dirty="0" smtClean="0"/>
              <a:t>Одиссей </a:t>
            </a:r>
            <a:r>
              <a:rPr lang="ru-RU" sz="1800" b="0" dirty="0" err="1" smtClean="0"/>
              <a:t>Телемаху</a:t>
            </a:r>
            <a:r>
              <a:rPr lang="ru-RU" sz="1800" b="0" dirty="0" smtClean="0"/>
              <a:t>: «Научи его всему, что знаешь сам» (Гомер).</a:t>
            </a:r>
          </a:p>
          <a:p>
            <a:pPr marL="0" indent="0"/>
            <a:r>
              <a:rPr lang="ru-RU" sz="1800" b="0" dirty="0" smtClean="0"/>
              <a:t>«Каждый </a:t>
            </a:r>
            <a:r>
              <a:rPr lang="ru-RU" sz="1800" b="0" dirty="0"/>
              <a:t>может стать ментором, если ему есть что передать, а также, если у него есть необходимые для этого умения, время и </a:t>
            </a:r>
            <a:r>
              <a:rPr lang="ru-RU" sz="1800" b="0" dirty="0" smtClean="0"/>
              <a:t>полномочия» (Дэвид </a:t>
            </a:r>
            <a:r>
              <a:rPr lang="ru-RU" sz="1800" b="0" dirty="0" err="1" smtClean="0"/>
              <a:t>Клаттербак</a:t>
            </a:r>
            <a:r>
              <a:rPr lang="ru-RU" sz="1800" b="0" dirty="0" smtClean="0"/>
              <a:t>) </a:t>
            </a:r>
          </a:p>
          <a:p>
            <a:pPr marL="0" indent="0"/>
            <a:endParaRPr lang="ru-RU" sz="1800" b="0" dirty="0"/>
          </a:p>
          <a:p>
            <a:pPr marL="0" indent="0"/>
            <a:r>
              <a:rPr lang="ru-RU" sz="1800" b="0" dirty="0" smtClean="0"/>
              <a:t>3 вопроса для реализации института </a:t>
            </a:r>
            <a:r>
              <a:rPr lang="ru-RU" sz="1800" b="0" dirty="0" err="1" smtClean="0"/>
              <a:t>менторства</a:t>
            </a:r>
            <a:r>
              <a:rPr lang="ru-RU" sz="1800" b="0" dirty="0" smtClean="0"/>
              <a:t>:</a:t>
            </a:r>
          </a:p>
          <a:p>
            <a:pPr>
              <a:buAutoNum type="arabicPeriod"/>
            </a:pPr>
            <a:r>
              <a:rPr lang="ru-RU" sz="1800" b="0" dirty="0" smtClean="0"/>
              <a:t>Необходимы ли специальные знания для менторов?</a:t>
            </a:r>
          </a:p>
          <a:p>
            <a:pPr>
              <a:buAutoNum type="arabicPeriod"/>
            </a:pPr>
            <a:r>
              <a:rPr lang="ru-RU" sz="1800" b="0" dirty="0" smtClean="0"/>
              <a:t>Кто занимается координацией института наставничества?</a:t>
            </a:r>
          </a:p>
          <a:p>
            <a:pPr>
              <a:buAutoNum type="arabicPeriod"/>
            </a:pPr>
            <a:r>
              <a:rPr lang="ru-RU" sz="1800" b="0" dirty="0" smtClean="0"/>
              <a:t>Есть ли первые результаты осуществления проекта </a:t>
            </a:r>
            <a:r>
              <a:rPr lang="ru-RU" sz="1800" b="0" dirty="0" err="1" smtClean="0"/>
              <a:t>менторства</a:t>
            </a:r>
            <a:r>
              <a:rPr lang="ru-RU" sz="1800" b="0" dirty="0"/>
              <a:t>?</a:t>
            </a:r>
          </a:p>
        </p:txBody>
      </p:sp>
    </p:spTree>
    <p:extLst>
      <p:ext uri="{BB962C8B-B14F-4D97-AF65-F5344CB8AC3E}">
        <p14:creationId xmlns="" xmlns:p14="http://schemas.microsoft.com/office/powerpoint/2010/main" val="408026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Необходимы ли специальные знания для менторов?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411717"/>
          </a:xfrm>
        </p:spPr>
        <p:txBody>
          <a:bodyPr>
            <a:norm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800" b="0" dirty="0" smtClean="0"/>
              <a:t>3</a:t>
            </a:r>
            <a:r>
              <a:rPr lang="en-US" sz="1800" b="0" dirty="0" smtClean="0"/>
              <a:t> </a:t>
            </a:r>
            <a:r>
              <a:rPr lang="kk-KZ" sz="1800" b="0" dirty="0" smtClean="0"/>
              <a:t>мастер</a:t>
            </a:r>
            <a:r>
              <a:rPr lang="ru-RU" sz="1800" b="0" dirty="0" smtClean="0"/>
              <a:t>-класса стратегических партнеров из Финляндии из университетов </a:t>
            </a:r>
            <a:r>
              <a:rPr lang="en-US" sz="1800" b="0" dirty="0" smtClean="0"/>
              <a:t>JAMK </a:t>
            </a:r>
            <a:r>
              <a:rPr lang="ru-RU" sz="1800" b="0" dirty="0" smtClean="0"/>
              <a:t>и </a:t>
            </a:r>
            <a:r>
              <a:rPr lang="en-US" sz="1800" b="0" dirty="0" smtClean="0"/>
              <a:t>Lahti</a:t>
            </a:r>
            <a:r>
              <a:rPr lang="ru-RU" sz="1800" b="0" dirty="0" smtClean="0"/>
              <a:t> в 2014, 2015 и 2018 годах. 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kk-KZ" sz="1800" b="0" dirty="0" smtClean="0"/>
              <a:t>Руководство </a:t>
            </a:r>
            <a:r>
              <a:rPr lang="kk-KZ" sz="1800" b="0" dirty="0"/>
              <a:t>по клинической практике студентов прикладного бакалавриата по специальности «Сестринское дело» в Казахстане </a:t>
            </a:r>
            <a:r>
              <a:rPr lang="kk-KZ" sz="1800" b="0" dirty="0" smtClean="0"/>
              <a:t>(разработано совместно с Йоханной Хейккила и Ханнеле Тииттанен в 2014 </a:t>
            </a:r>
            <a:r>
              <a:rPr lang="kk-KZ" sz="1800" b="0" dirty="0"/>
              <a:t>г.). </a:t>
            </a:r>
            <a:endParaRPr lang="kk-KZ" sz="1800" b="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k-KZ" sz="1800" b="0" dirty="0" smtClean="0"/>
              <a:t>Участники мастер-классов от Высшего многопрофильного медицинского колледжа «Туркестан» после мастер-классов провели каскадное обучение 8 менторов-медсестер клиники колледжа в 2014 г., 20 менторов-медсестер клинических баз колледжа в 2018 году. </a:t>
            </a:r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/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/>
          </a:p>
        </p:txBody>
      </p:sp>
    </p:spTree>
    <p:extLst>
      <p:ext uri="{BB962C8B-B14F-4D97-AF65-F5344CB8AC3E}">
        <p14:creationId xmlns="" xmlns:p14="http://schemas.microsoft.com/office/powerpoint/2010/main" val="36475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Необходимы ли специальные знания для менторов?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411717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/>
              <a:t>Базовые компетенции хорошего ментора:</a:t>
            </a:r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выбирает наиболее эффективные методы обучения для достижения поставленных целей </a:t>
            </a:r>
            <a:r>
              <a:rPr lang="ru-RU" sz="1800" b="0" dirty="0" smtClean="0"/>
              <a:t>студентом;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показывает ответственность за обмен знаниями, опытом и </a:t>
            </a:r>
            <a:r>
              <a:rPr lang="ru-RU" sz="1800" b="0" dirty="0" smtClean="0"/>
              <a:t>ресурсами;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определяет приоритеты на разных этапах клинической </a:t>
            </a:r>
            <a:r>
              <a:rPr lang="ru-RU" sz="1800" b="0" dirty="0" smtClean="0"/>
              <a:t>практики;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выявляет сильные, слабые стороны и </a:t>
            </a:r>
            <a:r>
              <a:rPr lang="ru-RU" sz="1800" b="0" dirty="0" smtClean="0"/>
              <a:t>потенциальные </a:t>
            </a:r>
            <a:r>
              <a:rPr lang="ru-RU" sz="1800" b="0" dirty="0"/>
              <a:t>пути решения </a:t>
            </a:r>
            <a:r>
              <a:rPr lang="ru-RU" sz="1800" b="0" dirty="0" smtClean="0"/>
              <a:t>проблем;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отвечает за поддержание позитивной рабочей </a:t>
            </a:r>
            <a:r>
              <a:rPr lang="ru-RU" sz="1800" b="0" dirty="0" smtClean="0"/>
              <a:t>среды;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демонстрирует  организаторские способности и навыки  эффективной профессиональной </a:t>
            </a:r>
            <a:r>
              <a:rPr lang="ru-RU" sz="1800" b="0" dirty="0" smtClean="0"/>
              <a:t>коммуникации;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владеет современными </a:t>
            </a:r>
            <a:r>
              <a:rPr lang="en-US" sz="1800" b="0" dirty="0"/>
              <a:t>IT-</a:t>
            </a:r>
            <a:r>
              <a:rPr lang="ru-RU" sz="1800" b="0" dirty="0" smtClean="0"/>
              <a:t>технологиями.</a:t>
            </a:r>
            <a:endParaRPr lang="ru-RU" sz="1800" b="0" dirty="0"/>
          </a:p>
          <a:p>
            <a:pPr marL="0" indent="0"/>
            <a:endParaRPr lang="ru-RU" sz="1800" b="0" dirty="0"/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/>
          </a:p>
        </p:txBody>
      </p:sp>
    </p:spTree>
    <p:extLst>
      <p:ext uri="{BB962C8B-B14F-4D97-AF65-F5344CB8AC3E}">
        <p14:creationId xmlns="" xmlns:p14="http://schemas.microsoft.com/office/powerpoint/2010/main" val="26991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Необходимы ли специальные знания для менторов?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268760"/>
            <a:ext cx="7520940" cy="3411717"/>
          </a:xfrm>
        </p:spPr>
        <p:txBody>
          <a:bodyPr>
            <a:normAutofit fontScale="92500"/>
          </a:bodyPr>
          <a:lstStyle/>
          <a:p>
            <a:r>
              <a:rPr lang="ru-RU" sz="1800" dirty="0" smtClean="0"/>
              <a:t>Профессиональные </a:t>
            </a:r>
            <a:r>
              <a:rPr lang="ru-RU" sz="1800" dirty="0"/>
              <a:t>компетенции хорошего ментора:</a:t>
            </a:r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осуществляет  безопасный  пациент-центрированный сестринский </a:t>
            </a:r>
            <a:r>
              <a:rPr lang="ru-RU" sz="1800" b="0" dirty="0" smtClean="0"/>
              <a:t>уход; 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принимает ответственность за независимые </a:t>
            </a:r>
            <a:r>
              <a:rPr lang="ru-RU" sz="1800" b="0" dirty="0" smtClean="0"/>
              <a:t>решения; 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планирует и внедряет современные технологии для повышения эффективности и результативности </a:t>
            </a:r>
            <a:r>
              <a:rPr lang="ru-RU" sz="1800" b="0" dirty="0" smtClean="0"/>
              <a:t>деятельности;  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несет ответственность за улучшение качества оказания сестринских </a:t>
            </a:r>
            <a:r>
              <a:rPr lang="ru-RU" sz="1800" b="0" dirty="0" smtClean="0"/>
              <a:t>услуг;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работает в команде с другими профессионалами, разделяя ответственность за достижение групповых </a:t>
            </a:r>
            <a:r>
              <a:rPr lang="ru-RU" sz="1800" b="0" dirty="0" smtClean="0"/>
              <a:t>целей;  </a:t>
            </a:r>
            <a:endParaRPr lang="ru-RU" sz="1800" b="0" dirty="0"/>
          </a:p>
          <a:p>
            <a:pPr lvl="0">
              <a:buFont typeface="Arial" pitchFamily="34" charset="0"/>
              <a:buChar char="•"/>
            </a:pPr>
            <a:r>
              <a:rPr lang="ru-RU" sz="1800" b="0" dirty="0"/>
              <a:t>соблюдает принципы медицинской этики и </a:t>
            </a:r>
            <a:r>
              <a:rPr lang="ru-RU" sz="1800" b="0" dirty="0" smtClean="0"/>
              <a:t>деонтологии.</a:t>
            </a:r>
            <a:endParaRPr lang="ru-RU" sz="1800" b="0" dirty="0"/>
          </a:p>
          <a:p>
            <a:pPr marL="0" indent="0"/>
            <a:endParaRPr lang="ru-RU" sz="1800" b="0" dirty="0"/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sz="1800" b="0" dirty="0"/>
          </a:p>
        </p:txBody>
      </p:sp>
    </p:spTree>
    <p:extLst>
      <p:ext uri="{BB962C8B-B14F-4D97-AF65-F5344CB8AC3E}">
        <p14:creationId xmlns="" xmlns:p14="http://schemas.microsoft.com/office/powerpoint/2010/main" val="312175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Кто занимается координацией института наставничества?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57984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sz="1800" b="0" dirty="0"/>
              <a:t>В </a:t>
            </a:r>
            <a:r>
              <a:rPr lang="ru-RU" sz="1800" b="0" dirty="0" smtClean="0"/>
              <a:t>проведении </a:t>
            </a:r>
            <a:r>
              <a:rPr lang="ru-RU" sz="1800" b="0" dirty="0"/>
              <a:t>клинической практики участвуют три стороны: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800" b="0" dirty="0"/>
              <a:t>медицинская </a:t>
            </a:r>
            <a:r>
              <a:rPr lang="fi-FI" sz="1800" b="0" dirty="0"/>
              <a:t>организаци</a:t>
            </a:r>
            <a:r>
              <a:rPr lang="ru-RU" sz="1800" b="0" dirty="0"/>
              <a:t>я</a:t>
            </a:r>
            <a:r>
              <a:rPr lang="fi-FI" sz="1800" b="0" dirty="0"/>
              <a:t> образования</a:t>
            </a:r>
            <a:r>
              <a:rPr lang="ru-RU" sz="1800" b="0" dirty="0"/>
              <a:t>, обучающая студентов;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fi-FI" sz="1800" b="0" dirty="0" smtClean="0"/>
              <a:t>медицинск</a:t>
            </a:r>
            <a:r>
              <a:rPr lang="ru-RU" sz="1800" b="0" dirty="0" err="1"/>
              <a:t>ая</a:t>
            </a:r>
            <a:r>
              <a:rPr lang="fi-FI" sz="1800" b="0" dirty="0"/>
              <a:t> организаци</a:t>
            </a:r>
            <a:r>
              <a:rPr lang="ru-RU" sz="1800" b="0" dirty="0"/>
              <a:t>я, являющаяся  базой для прохождения клинической практики;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800" b="0" dirty="0"/>
              <a:t>с</a:t>
            </a:r>
            <a:r>
              <a:rPr lang="fi-FI" sz="1800" b="0" dirty="0"/>
              <a:t>тудент</a:t>
            </a:r>
            <a:r>
              <a:rPr lang="ru-RU" sz="1800" b="0" dirty="0"/>
              <a:t>, обучающийся по программе </a:t>
            </a:r>
            <a:r>
              <a:rPr lang="ru-RU" sz="1800" b="0" dirty="0" smtClean="0"/>
              <a:t>прикладного </a:t>
            </a:r>
            <a:r>
              <a:rPr lang="ru-RU" sz="1800" b="0" dirty="0" err="1" smtClean="0"/>
              <a:t>бакалавриата</a:t>
            </a:r>
            <a:r>
              <a:rPr lang="ru-RU" sz="1800" b="0" dirty="0"/>
              <a:t>.</a:t>
            </a:r>
          </a:p>
          <a:p>
            <a:pPr marL="0" indent="0"/>
            <a:r>
              <a:rPr lang="ru-RU" sz="1800" dirty="0" smtClean="0"/>
              <a:t>Координацией института наставничества занимается организация образования.</a:t>
            </a:r>
          </a:p>
          <a:p>
            <a:pPr marL="0" indent="0"/>
            <a:r>
              <a:rPr lang="ru-RU" sz="1800" b="0" dirty="0"/>
              <a:t>Колледж и медицинская организация,</a:t>
            </a:r>
            <a:r>
              <a:rPr lang="fi-FI" sz="1800" b="0" dirty="0"/>
              <a:t> обязуются объединить свои интеллектуальные, трудовые, материальные и иные ресурсы в целях реализации задач и направлений деятельности, предусмотренных </a:t>
            </a:r>
            <a:r>
              <a:rPr lang="fi-FI" sz="1800" b="0" dirty="0" smtClean="0"/>
              <a:t>договором</a:t>
            </a:r>
            <a:r>
              <a:rPr lang="ru-RU" sz="1800" b="0" dirty="0" smtClean="0"/>
              <a:t>, типовой формат которого представлен в Руководстве по клинической практике. </a:t>
            </a:r>
            <a:endParaRPr lang="ru-RU" sz="1800" b="0" dirty="0"/>
          </a:p>
          <a:p>
            <a:pPr marL="0" indent="0"/>
            <a:endParaRPr lang="ru-RU" sz="18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380495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Кто занимается координацией института наставничества?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68760"/>
            <a:ext cx="7520940" cy="3816424"/>
          </a:xfrm>
        </p:spPr>
        <p:txBody>
          <a:bodyPr>
            <a:normAutofit fontScale="92500" lnSpcReduction="20000"/>
          </a:bodyPr>
          <a:lstStyle/>
          <a:p>
            <a:pPr marL="0" indent="0"/>
            <a:r>
              <a:rPr lang="ru-RU" dirty="0"/>
              <a:t>Согласно международным исследованиям, существуют ряд барьеров для медсестер в использовании доказательной практики:</a:t>
            </a:r>
            <a:endParaRPr lang="ru-RU" sz="1400" dirty="0"/>
          </a:p>
          <a:p>
            <a:pPr lvl="1">
              <a:buFont typeface="Arial" pitchFamily="34" charset="0"/>
              <a:buChar char="•"/>
            </a:pPr>
            <a:r>
              <a:rPr lang="ru-RU" dirty="0"/>
              <a:t>Недостаток времени: «У медсестры нет времени, для того, что бы читать исследовательские работы», «На работе недостаточно времени для осуществления новых идей».  </a:t>
            </a:r>
            <a:endParaRPr lang="ru-RU" sz="1400" dirty="0"/>
          </a:p>
          <a:p>
            <a:pPr lvl="1">
              <a:buFont typeface="Arial" pitchFamily="34" charset="0"/>
              <a:buChar char="•"/>
            </a:pPr>
            <a:r>
              <a:rPr lang="ru-RU" b="0" dirty="0" smtClean="0"/>
              <a:t>Недостаток </a:t>
            </a:r>
            <a:r>
              <a:rPr lang="ru-RU" b="0" dirty="0"/>
              <a:t>осведомлённости касательно исследований.</a:t>
            </a:r>
            <a:endParaRPr lang="ru-RU" sz="1400" b="0" dirty="0"/>
          </a:p>
          <a:p>
            <a:pPr lvl="1">
              <a:buFont typeface="Arial" pitchFamily="34" charset="0"/>
              <a:buChar char="•"/>
              <a:tabLst>
                <a:tab pos="5029200" algn="l"/>
              </a:tabLst>
            </a:pPr>
            <a:r>
              <a:rPr lang="ru-RU" dirty="0"/>
              <a:t>Недостаток навыков работы на компьютере:  «У меня нет необходимых навыков для того, что бы искать исследовательскую информацию</a:t>
            </a:r>
            <a:r>
              <a:rPr lang="ru-RU" dirty="0" smtClean="0"/>
              <a:t>”.</a:t>
            </a:r>
          </a:p>
          <a:p>
            <a:pPr lvl="1">
              <a:buFont typeface="Arial" pitchFamily="34" charset="0"/>
              <a:buChar char="•"/>
            </a:pPr>
            <a:r>
              <a:rPr lang="ru-RU" b="0" dirty="0" smtClean="0"/>
              <a:t>Недостаток </a:t>
            </a:r>
            <a:r>
              <a:rPr lang="ru-RU" b="0" dirty="0"/>
              <a:t>менторов с научно-обоснованной практикой сестринского дела в медицинской организации.  </a:t>
            </a:r>
            <a:endParaRPr lang="ru-RU" sz="1400" dirty="0"/>
          </a:p>
          <a:p>
            <a:pPr lvl="1">
              <a:buFont typeface="Arial" pitchFamily="34" charset="0"/>
              <a:buChar char="•"/>
            </a:pPr>
            <a:r>
              <a:rPr lang="ru-RU" b="0" dirty="0" smtClean="0"/>
              <a:t>Трудности </a:t>
            </a:r>
            <a:r>
              <a:rPr lang="ru-RU" b="0" dirty="0"/>
              <a:t>в понимании научно-исследовательских статей. </a:t>
            </a:r>
            <a:endParaRPr lang="ru-RU" sz="1400" dirty="0"/>
          </a:p>
          <a:p>
            <a:pPr lvl="1">
              <a:buFont typeface="Arial" pitchFamily="34" charset="0"/>
              <a:buChar char="•"/>
            </a:pPr>
            <a:r>
              <a:rPr lang="ru-RU" b="0" dirty="0" smtClean="0"/>
              <a:t>Недостаток </a:t>
            </a:r>
            <a:r>
              <a:rPr lang="ru-RU" b="0" dirty="0"/>
              <a:t>других сотрудников для поддержки в осуществлении проекта:  «Врачи не будут содействовать осуществлению проекта». </a:t>
            </a:r>
            <a:endParaRPr lang="ru-RU" b="0" dirty="0" smtClean="0"/>
          </a:p>
          <a:p>
            <a:pPr marL="0" lvl="1" indent="0">
              <a:buNone/>
            </a:pPr>
            <a:endParaRPr lang="ru-RU" sz="1400" dirty="0" smtClean="0"/>
          </a:p>
          <a:p>
            <a:pPr marL="0" lvl="1" indent="0">
              <a:buNone/>
            </a:pPr>
            <a:r>
              <a:rPr lang="ru-RU" sz="1700" b="1" dirty="0" smtClean="0"/>
              <a:t>Методологическое партнерство медицинского колледжа и медицинской организации в реализации института </a:t>
            </a:r>
            <a:r>
              <a:rPr lang="ru-RU" sz="1700" b="1" dirty="0" err="1" smtClean="0"/>
              <a:t>менторства</a:t>
            </a:r>
            <a:r>
              <a:rPr lang="ru-RU" sz="1700" b="1" dirty="0" smtClean="0"/>
              <a:t> согласно доказательным практикам сестринского дела играет первостепенное значение. </a:t>
            </a:r>
            <a:endParaRPr lang="ru-RU" sz="1700" b="1" dirty="0"/>
          </a:p>
          <a:p>
            <a:pPr marL="0" indent="0"/>
            <a:endParaRPr lang="ru-RU" sz="1800" b="0" dirty="0" smtClean="0"/>
          </a:p>
        </p:txBody>
      </p:sp>
    </p:spTree>
    <p:extLst>
      <p:ext uri="{BB962C8B-B14F-4D97-AF65-F5344CB8AC3E}">
        <p14:creationId xmlns="" xmlns:p14="http://schemas.microsoft.com/office/powerpoint/2010/main" val="209004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Кто занимается координацией института наставничества?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2960" y="1217303"/>
            <a:ext cx="7520940" cy="3579849"/>
          </a:xfrm>
        </p:spPr>
        <p:txBody>
          <a:bodyPr>
            <a:normAutofit/>
          </a:bodyPr>
          <a:lstStyle/>
          <a:p>
            <a:pPr marL="0" indent="0"/>
            <a:r>
              <a:rPr lang="ru-RU" sz="1700" b="0" dirty="0" smtClean="0"/>
              <a:t>В Высшем многопрофильном медицинском колледже «Туркестан» с 2014 года начал работу Институт </a:t>
            </a:r>
            <a:r>
              <a:rPr lang="ru-RU" sz="1700" b="0" dirty="0" err="1" smtClean="0"/>
              <a:t>менторства</a:t>
            </a:r>
            <a:r>
              <a:rPr lang="ru-RU" sz="1700" b="0" dirty="0" smtClean="0"/>
              <a:t> на основе «Положения о менторе/</a:t>
            </a:r>
            <a:r>
              <a:rPr lang="ru-RU" sz="1700" b="0" dirty="0" err="1" smtClean="0"/>
              <a:t>менторстве</a:t>
            </a:r>
            <a:r>
              <a:rPr lang="ru-RU" sz="1700" b="0" dirty="0" smtClean="0"/>
              <a:t>», регулирующего условия труда, нагрузку и оплату менторов.</a:t>
            </a:r>
          </a:p>
          <a:p>
            <a:pPr marL="0" indent="0"/>
            <a:r>
              <a:rPr lang="kk-KZ" sz="1700" b="0" dirty="0"/>
              <a:t>Менторская работа осуществляется на платной основе. В ходе клинической практики проводятся промежуточные и итоговые оценочные собеседования с участием ментора, тьютора и студента по методу </a:t>
            </a:r>
            <a:r>
              <a:rPr lang="en-US" sz="1700" b="0" dirty="0"/>
              <a:t>CLES</a:t>
            </a:r>
            <a:r>
              <a:rPr lang="ru-RU" sz="1700" b="0" dirty="0"/>
              <a:t>+</a:t>
            </a:r>
            <a:r>
              <a:rPr lang="en-US" sz="1700" b="0" dirty="0"/>
              <a:t>T</a:t>
            </a:r>
            <a:r>
              <a:rPr lang="kk-KZ" sz="1700" b="0" dirty="0"/>
              <a:t>, коммуникативные компетенции  студентов развиваются путем проведения дискуссии, обсуждений на различные темы. При проведении мониторинга работы медсестры - ментора/наставника учитывается мотивационный компонент медсестры-ментора, который включает также и премиальную дополнительную оплату труда по результатам образовательной деятельности. </a:t>
            </a:r>
            <a:endParaRPr lang="ru-RU" sz="1700" b="0" dirty="0"/>
          </a:p>
        </p:txBody>
      </p:sp>
    </p:spTree>
    <p:extLst>
      <p:ext uri="{BB962C8B-B14F-4D97-AF65-F5344CB8AC3E}">
        <p14:creationId xmlns="" xmlns:p14="http://schemas.microsoft.com/office/powerpoint/2010/main" val="182624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129</TotalTime>
  <Words>869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Углы</vt:lpstr>
      <vt:lpstr>Развитие института наставничества на клинических базах по подготовке специалистов сестринской службы</vt:lpstr>
      <vt:lpstr>50% образовательной программы прикладного бакалаврита составляет клиническая практика:</vt:lpstr>
      <vt:lpstr>Институт менторства</vt:lpstr>
      <vt:lpstr>1. Необходимы ли специальные знания для менторов? </vt:lpstr>
      <vt:lpstr>1. Необходимы ли специальные знания для менторов? </vt:lpstr>
      <vt:lpstr>1. Необходимы ли специальные знания для менторов? </vt:lpstr>
      <vt:lpstr>2. Кто занимается координацией института наставничества?</vt:lpstr>
      <vt:lpstr>2. Кто занимается координацией института наставничества?</vt:lpstr>
      <vt:lpstr>2. Кто занимается координацией института наставничества?</vt:lpstr>
      <vt:lpstr>3. Есть ли первые результаты осуществления проекта менторства?</vt:lpstr>
      <vt:lpstr>3. Есть ли первые результаты осуществления проекта менторства?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института наставничества на клинических базах по подготовке специалистов сестринской службы</dc:title>
  <dc:creator>Asus</dc:creator>
  <cp:lastModifiedBy>Admin</cp:lastModifiedBy>
  <cp:revision>18</cp:revision>
  <dcterms:created xsi:type="dcterms:W3CDTF">2018-05-28T03:27:03Z</dcterms:created>
  <dcterms:modified xsi:type="dcterms:W3CDTF">2018-06-20T06:04:36Z</dcterms:modified>
</cp:coreProperties>
</file>